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310" r:id="rId3"/>
    <p:sldId id="305" r:id="rId4"/>
    <p:sldId id="313" r:id="rId5"/>
    <p:sldId id="311" r:id="rId6"/>
    <p:sldId id="315" r:id="rId7"/>
    <p:sldId id="314" r:id="rId8"/>
    <p:sldId id="312" r:id="rId9"/>
  </p:sldIdLst>
  <p:sldSz cx="2437765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  <a:srgbClr val="00CC66"/>
    <a:srgbClr val="5A3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16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ECEDD-3BD4-4C3E-B823-475923AE389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6452B-B6B8-4D1A-A5DB-EC63412EC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8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4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B48FC-AB47-4F5D-9725-BF22E783BCC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035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err="1" smtClean="0"/>
              <a:t>Lagyan</a:t>
            </a:r>
            <a:r>
              <a:rPr lang="en-PH" dirty="0" smtClean="0"/>
              <a:t> ng</a:t>
            </a:r>
            <a:r>
              <a:rPr lang="en-PH" baseline="0" dirty="0" smtClean="0"/>
              <a:t> percentage per Vertical Bar. Kung </a:t>
            </a:r>
            <a:r>
              <a:rPr lang="en-PH" baseline="0" dirty="0" err="1" smtClean="0"/>
              <a:t>ilang</a:t>
            </a:r>
            <a:r>
              <a:rPr lang="en-PH" baseline="0" dirty="0" smtClean="0"/>
              <a:t> </a:t>
            </a:r>
            <a:r>
              <a:rPr lang="en-PH" baseline="0" dirty="0" err="1" smtClean="0"/>
              <a:t>pecent</a:t>
            </a:r>
            <a:r>
              <a:rPr lang="en-PH" baseline="0" dirty="0" smtClean="0"/>
              <a:t> </a:t>
            </a:r>
            <a:r>
              <a:rPr lang="en-PH" baseline="0" dirty="0" err="1" smtClean="0"/>
              <a:t>ang</a:t>
            </a:r>
            <a:r>
              <a:rPr lang="en-PH" baseline="0" dirty="0" smtClean="0"/>
              <a:t> </a:t>
            </a:r>
            <a:r>
              <a:rPr lang="en-PH" baseline="0" dirty="0" err="1" smtClean="0"/>
              <a:t>binaba</a:t>
            </a:r>
            <a:r>
              <a:rPr lang="en-PH" baseline="0" dirty="0" smtClean="0"/>
              <a:t> at </a:t>
            </a:r>
            <a:r>
              <a:rPr lang="en-PH" baseline="0" dirty="0" err="1" smtClean="0"/>
              <a:t>tinaas</a:t>
            </a:r>
            <a:r>
              <a:rPr lang="en-PH" baseline="0" dirty="0" smtClean="0"/>
              <a:t> </a:t>
            </a:r>
            <a:r>
              <a:rPr lang="en-PH" baseline="0" dirty="0" err="1" smtClean="0"/>
              <a:t>sa</a:t>
            </a:r>
            <a:r>
              <a:rPr lang="en-PH" baseline="0" dirty="0" smtClean="0"/>
              <a:t> year period.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5C588-83DE-4DEB-AD50-93C0812143EA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39884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err="1" smtClean="0"/>
              <a:t>Lagyan</a:t>
            </a:r>
            <a:r>
              <a:rPr lang="en-PH" dirty="0" smtClean="0"/>
              <a:t> ng</a:t>
            </a:r>
            <a:r>
              <a:rPr lang="en-PH" baseline="0" dirty="0" smtClean="0"/>
              <a:t> percentage per Vertical Bar. Kung </a:t>
            </a:r>
            <a:r>
              <a:rPr lang="en-PH" baseline="0" dirty="0" err="1" smtClean="0"/>
              <a:t>ilang</a:t>
            </a:r>
            <a:r>
              <a:rPr lang="en-PH" baseline="0" dirty="0" smtClean="0"/>
              <a:t> </a:t>
            </a:r>
            <a:r>
              <a:rPr lang="en-PH" baseline="0" dirty="0" err="1" smtClean="0"/>
              <a:t>pecent</a:t>
            </a:r>
            <a:r>
              <a:rPr lang="en-PH" baseline="0" dirty="0" smtClean="0"/>
              <a:t> </a:t>
            </a:r>
            <a:r>
              <a:rPr lang="en-PH" baseline="0" dirty="0" err="1" smtClean="0"/>
              <a:t>ang</a:t>
            </a:r>
            <a:r>
              <a:rPr lang="en-PH" baseline="0" dirty="0" smtClean="0"/>
              <a:t> </a:t>
            </a:r>
            <a:r>
              <a:rPr lang="en-PH" baseline="0" dirty="0" err="1" smtClean="0"/>
              <a:t>binaba</a:t>
            </a:r>
            <a:r>
              <a:rPr lang="en-PH" baseline="0" dirty="0" smtClean="0"/>
              <a:t> at </a:t>
            </a:r>
            <a:r>
              <a:rPr lang="en-PH" baseline="0" dirty="0" err="1" smtClean="0"/>
              <a:t>tinaas</a:t>
            </a:r>
            <a:r>
              <a:rPr lang="en-PH" baseline="0" dirty="0" smtClean="0"/>
              <a:t> </a:t>
            </a:r>
            <a:r>
              <a:rPr lang="en-PH" baseline="0" dirty="0" err="1" smtClean="0"/>
              <a:t>sa</a:t>
            </a:r>
            <a:r>
              <a:rPr lang="en-PH" baseline="0" dirty="0" smtClean="0"/>
              <a:t> year period.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5C588-83DE-4DEB-AD50-93C0812143EA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58101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err="1" smtClean="0"/>
              <a:t>Lagyan</a:t>
            </a:r>
            <a:r>
              <a:rPr lang="en-PH" dirty="0" smtClean="0"/>
              <a:t> ng</a:t>
            </a:r>
            <a:r>
              <a:rPr lang="en-PH" baseline="0" dirty="0" smtClean="0"/>
              <a:t> percentage per Vertical Bar. Kung </a:t>
            </a:r>
            <a:r>
              <a:rPr lang="en-PH" baseline="0" dirty="0" err="1" smtClean="0"/>
              <a:t>ilang</a:t>
            </a:r>
            <a:r>
              <a:rPr lang="en-PH" baseline="0" dirty="0" smtClean="0"/>
              <a:t> </a:t>
            </a:r>
            <a:r>
              <a:rPr lang="en-PH" baseline="0" dirty="0" err="1" smtClean="0"/>
              <a:t>pecent</a:t>
            </a:r>
            <a:r>
              <a:rPr lang="en-PH" baseline="0" dirty="0" smtClean="0"/>
              <a:t> </a:t>
            </a:r>
            <a:r>
              <a:rPr lang="en-PH" baseline="0" dirty="0" err="1" smtClean="0"/>
              <a:t>ang</a:t>
            </a:r>
            <a:r>
              <a:rPr lang="en-PH" baseline="0" dirty="0" smtClean="0"/>
              <a:t> </a:t>
            </a:r>
            <a:r>
              <a:rPr lang="en-PH" baseline="0" dirty="0" err="1" smtClean="0"/>
              <a:t>binaba</a:t>
            </a:r>
            <a:r>
              <a:rPr lang="en-PH" baseline="0" dirty="0" smtClean="0"/>
              <a:t> at </a:t>
            </a:r>
            <a:r>
              <a:rPr lang="en-PH" baseline="0" dirty="0" err="1" smtClean="0"/>
              <a:t>tinaas</a:t>
            </a:r>
            <a:r>
              <a:rPr lang="en-PH" baseline="0" dirty="0" smtClean="0"/>
              <a:t> </a:t>
            </a:r>
            <a:r>
              <a:rPr lang="en-PH" baseline="0" dirty="0" err="1" smtClean="0"/>
              <a:t>sa</a:t>
            </a:r>
            <a:r>
              <a:rPr lang="en-PH" baseline="0" dirty="0" smtClean="0"/>
              <a:t> year period.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5C588-83DE-4DEB-AD50-93C0812143EA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543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B48FC-AB47-4F5D-9725-BF22E783BCC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89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err="1" smtClean="0"/>
              <a:t>Lagyan</a:t>
            </a:r>
            <a:r>
              <a:rPr lang="en-PH" dirty="0" smtClean="0"/>
              <a:t> ng</a:t>
            </a:r>
            <a:r>
              <a:rPr lang="en-PH" baseline="0" dirty="0" smtClean="0"/>
              <a:t> percentage per Vertical Bar. Kung </a:t>
            </a:r>
            <a:r>
              <a:rPr lang="en-PH" baseline="0" dirty="0" err="1" smtClean="0"/>
              <a:t>ilang</a:t>
            </a:r>
            <a:r>
              <a:rPr lang="en-PH" baseline="0" dirty="0" smtClean="0"/>
              <a:t> </a:t>
            </a:r>
            <a:r>
              <a:rPr lang="en-PH" baseline="0" dirty="0" err="1" smtClean="0"/>
              <a:t>pecent</a:t>
            </a:r>
            <a:r>
              <a:rPr lang="en-PH" baseline="0" dirty="0" smtClean="0"/>
              <a:t> </a:t>
            </a:r>
            <a:r>
              <a:rPr lang="en-PH" baseline="0" dirty="0" err="1" smtClean="0"/>
              <a:t>ang</a:t>
            </a:r>
            <a:r>
              <a:rPr lang="en-PH" baseline="0" dirty="0" smtClean="0"/>
              <a:t> </a:t>
            </a:r>
            <a:r>
              <a:rPr lang="en-PH" baseline="0" dirty="0" err="1" smtClean="0"/>
              <a:t>binaba</a:t>
            </a:r>
            <a:r>
              <a:rPr lang="en-PH" baseline="0" dirty="0" smtClean="0"/>
              <a:t> at </a:t>
            </a:r>
            <a:r>
              <a:rPr lang="en-PH" baseline="0" dirty="0" err="1" smtClean="0"/>
              <a:t>tinaas</a:t>
            </a:r>
            <a:r>
              <a:rPr lang="en-PH" baseline="0" dirty="0" smtClean="0"/>
              <a:t> </a:t>
            </a:r>
            <a:r>
              <a:rPr lang="en-PH" baseline="0" dirty="0" err="1" smtClean="0"/>
              <a:t>sa</a:t>
            </a:r>
            <a:r>
              <a:rPr lang="en-PH" baseline="0" dirty="0" smtClean="0"/>
              <a:t> year period.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5C588-83DE-4DEB-AD50-93C0812143EA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51606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B48FC-AB47-4F5D-9725-BF22E783BCC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80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err="1" smtClean="0"/>
              <a:t>Lagyan</a:t>
            </a:r>
            <a:r>
              <a:rPr lang="en-PH" dirty="0" smtClean="0"/>
              <a:t> ng</a:t>
            </a:r>
            <a:r>
              <a:rPr lang="en-PH" baseline="0" dirty="0" smtClean="0"/>
              <a:t> percentage per Vertical Bar. Kung </a:t>
            </a:r>
            <a:r>
              <a:rPr lang="en-PH" baseline="0" dirty="0" err="1" smtClean="0"/>
              <a:t>ilang</a:t>
            </a:r>
            <a:r>
              <a:rPr lang="en-PH" baseline="0" dirty="0" smtClean="0"/>
              <a:t> </a:t>
            </a:r>
            <a:r>
              <a:rPr lang="en-PH" baseline="0" dirty="0" err="1" smtClean="0"/>
              <a:t>pecent</a:t>
            </a:r>
            <a:r>
              <a:rPr lang="en-PH" baseline="0" dirty="0" smtClean="0"/>
              <a:t> </a:t>
            </a:r>
            <a:r>
              <a:rPr lang="en-PH" baseline="0" dirty="0" err="1" smtClean="0"/>
              <a:t>ang</a:t>
            </a:r>
            <a:r>
              <a:rPr lang="en-PH" baseline="0" dirty="0" smtClean="0"/>
              <a:t> </a:t>
            </a:r>
            <a:r>
              <a:rPr lang="en-PH" baseline="0" dirty="0" err="1" smtClean="0"/>
              <a:t>binaba</a:t>
            </a:r>
            <a:r>
              <a:rPr lang="en-PH" baseline="0" dirty="0" smtClean="0"/>
              <a:t> at </a:t>
            </a:r>
            <a:r>
              <a:rPr lang="en-PH" baseline="0" dirty="0" err="1" smtClean="0"/>
              <a:t>tinaas</a:t>
            </a:r>
            <a:r>
              <a:rPr lang="en-PH" baseline="0" dirty="0" smtClean="0"/>
              <a:t> </a:t>
            </a:r>
            <a:r>
              <a:rPr lang="en-PH" baseline="0" dirty="0" err="1" smtClean="0"/>
              <a:t>sa</a:t>
            </a:r>
            <a:r>
              <a:rPr lang="en-PH" baseline="0" dirty="0" smtClean="0"/>
              <a:t> year period.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5C588-83DE-4DEB-AD50-93C0812143EA}" type="slidenum">
              <a:rPr lang="en-PH" smtClean="0"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055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  <a:prstGeom prst="rect">
            <a:avLst/>
          </a:prstGeom>
        </p:spPr>
        <p:txBody>
          <a:bodyPr anchor="b"/>
          <a:lstStyle>
            <a:lvl1pPr algn="ctr"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697" y="12712701"/>
            <a:ext cx="8227457" cy="730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ADVANT Multipurpose  Presentation 2017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7D7-8C75-433C-B949-F5BA010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7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697" y="12712701"/>
            <a:ext cx="8227457" cy="730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ADVANT Multipurpose  Presentation 2017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7D7-8C75-433C-B949-F5BA010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8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5256" y="730250"/>
            <a:ext cx="5256431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3" y="730250"/>
            <a:ext cx="15464572" cy="11623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697" y="12712701"/>
            <a:ext cx="8227457" cy="730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ADVANT Multipurpose  Presentation 2017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7D7-8C75-433C-B949-F5BA010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08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ffee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2352536"/>
            <a:ext cx="5681734" cy="11363464"/>
          </a:xfrm>
          <a:custGeom>
            <a:avLst/>
            <a:gdLst>
              <a:gd name="connsiteX0" fmla="*/ 0 w 5681734"/>
              <a:gd name="connsiteY0" fmla="*/ 0 h 11363464"/>
              <a:gd name="connsiteX1" fmla="*/ 5681734 w 5681734"/>
              <a:gd name="connsiteY1" fmla="*/ 11363464 h 11363464"/>
              <a:gd name="connsiteX2" fmla="*/ 0 w 5681734"/>
              <a:gd name="connsiteY2" fmla="*/ 11363464 h 1136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1734" h="11363464">
                <a:moveTo>
                  <a:pt x="0" y="0"/>
                </a:moveTo>
                <a:lnTo>
                  <a:pt x="5681734" y="11363464"/>
                </a:lnTo>
                <a:lnTo>
                  <a:pt x="0" y="11363464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4116050" y="0"/>
            <a:ext cx="10261600" cy="13715994"/>
          </a:xfrm>
          <a:custGeom>
            <a:avLst/>
            <a:gdLst>
              <a:gd name="connsiteX0" fmla="*/ 382 w 10261600"/>
              <a:gd name="connsiteY0" fmla="*/ 0 h 13792194"/>
              <a:gd name="connsiteX1" fmla="*/ 10261600 w 10261600"/>
              <a:gd name="connsiteY1" fmla="*/ 0 h 13792194"/>
              <a:gd name="connsiteX2" fmla="*/ 10261600 w 10261600"/>
              <a:gd name="connsiteY2" fmla="*/ 13792194 h 13792194"/>
              <a:gd name="connsiteX3" fmla="*/ 6895720 w 10261600"/>
              <a:gd name="connsiteY3" fmla="*/ 13792194 h 13792194"/>
              <a:gd name="connsiteX4" fmla="*/ 0 w 10261600"/>
              <a:gd name="connsiteY4" fmla="*/ 763 h 1379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61600" h="13792194">
                <a:moveTo>
                  <a:pt x="382" y="0"/>
                </a:moveTo>
                <a:lnTo>
                  <a:pt x="10261600" y="0"/>
                </a:lnTo>
                <a:lnTo>
                  <a:pt x="10261600" y="13792194"/>
                </a:lnTo>
                <a:lnTo>
                  <a:pt x="6895720" y="13792194"/>
                </a:lnTo>
                <a:lnTo>
                  <a:pt x="0" y="76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ADVANT </a:t>
            </a:r>
            <a:r>
              <a:rPr lang="en-GB" sz="2800" dirty="0"/>
              <a:t>Multipurpose  Presentation 2017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C48FCF8-25E9-4F94-BC2B-FA1B572C1F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4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ffee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24377650" cy="8267700"/>
          </a:xfrm>
          <a:solidFill>
            <a:srgbClr val="BFBFBF"/>
          </a:solidFill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z="2800"/>
              <a:t>ADVANT Multipurpose  Presentation 2017 </a:t>
            </a:r>
            <a:endParaRPr lang="en-GB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48FCF8-25E9-4F94-BC2B-FA1B572C1F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3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3D0-1A90-493A-9A16-21FD79E59302}" type="datetimeFigureOut">
              <a:rPr lang="en-PH" smtClean="0"/>
              <a:t>16/10/2019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CFB11-883C-460E-AB67-09BE26DACBA1}" type="slidenum">
              <a:rPr lang="en-PH" smtClean="0"/>
              <a:pPr/>
              <a:t>‹#›</a:t>
            </a:fld>
            <a:endParaRPr lang="en-PH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"/>
            <a:ext cx="24377650" cy="18626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3599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9721" y="168171"/>
            <a:ext cx="1536282" cy="152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016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697" y="12712701"/>
            <a:ext cx="8227457" cy="730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ADVANT Multipurpose  Presentation 2017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7D7-8C75-433C-B949-F5BA010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8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267" y="3419477"/>
            <a:ext cx="21025723" cy="5705474"/>
          </a:xfrm>
          <a:prstGeom prst="rect">
            <a:avLst/>
          </a:prstGeom>
        </p:spPr>
        <p:txBody>
          <a:bodyPr anchor="b"/>
          <a:lstStyle>
            <a:lvl1pPr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267" y="9178927"/>
            <a:ext cx="21025723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697" y="12712701"/>
            <a:ext cx="8227457" cy="730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ADVANT Multipurpose  Presentation 2017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7D7-8C75-433C-B949-F5BA010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5964" y="3651250"/>
            <a:ext cx="10360501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0360501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697" y="12712701"/>
            <a:ext cx="8227457" cy="730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ADVANT Multipurpose  Presentation 2017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7D7-8C75-433C-B949-F5BA010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9" y="730251"/>
            <a:ext cx="21025723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139" y="3362326"/>
            <a:ext cx="10312888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139" y="5010150"/>
            <a:ext cx="10312888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697" y="12712701"/>
            <a:ext cx="8227457" cy="730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ADVANT Multipurpose  Presentation 2017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7D7-8C75-433C-B949-F5BA010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97" y="12712701"/>
            <a:ext cx="8227457" cy="730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ADVANT Multipurpose  Presentation 2017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7D7-8C75-433C-B949-F5BA010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4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697" y="12712701"/>
            <a:ext cx="8227457" cy="730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ADVANT Multipurpose  Presentation 2017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7D7-8C75-433C-B949-F5BA010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1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  <a:prstGeom prst="rect">
            <a:avLst/>
          </a:prstGeo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77" y="1974851"/>
            <a:ext cx="12341185" cy="9747250"/>
          </a:xfrm>
          <a:prstGeom prst="rect">
            <a:avLst/>
          </a:prstGeo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697" y="12712701"/>
            <a:ext cx="8227457" cy="730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ADVANT Multipurpose  Presentation 2017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7D7-8C75-433C-B949-F5BA010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5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  <a:prstGeom prst="rect">
            <a:avLst/>
          </a:prstGeo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3677" y="1974851"/>
            <a:ext cx="12341185" cy="974725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697" y="12712701"/>
            <a:ext cx="8227457" cy="730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ADVANT Multipurpose  Presentation 2017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7D7-8C75-433C-B949-F5BA010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2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462577" y="511176"/>
            <a:ext cx="1675964" cy="730250"/>
          </a:xfrm>
          <a:prstGeom prst="roundRect">
            <a:avLst>
              <a:gd name="adj" fmla="val 10797"/>
            </a:avLst>
          </a:prstGeom>
          <a:gradFill flip="none" rotWithShape="1">
            <a:gsLst>
              <a:gs pos="0">
                <a:schemeClr val="accent4"/>
              </a:gs>
              <a:gs pos="100000">
                <a:schemeClr val="accent5"/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Raleway" panose="020B0503030101060003" pitchFamily="34" charset="0"/>
              </a:defRPr>
            </a:lvl1pPr>
          </a:lstStyle>
          <a:p>
            <a:fld id="{3CBF67D7-8C75-433C-B949-F5BA010697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8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7" r:id="rId13"/>
    <p:sldLayoutId id="2147483682" r:id="rId14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98000">
              <a:schemeClr val="accent4">
                <a:lumMod val="60000"/>
                <a:lumOff val="4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C48FCF8-25E9-4F94-BC2B-FA1B572C1FF3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0" t="24316" r="5244" b="10792"/>
          <a:stretch/>
        </p:blipFill>
        <p:spPr>
          <a:xfrm>
            <a:off x="-152400" y="-76200"/>
            <a:ext cx="24650700" cy="1379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Parallelogram 8"/>
          <p:cNvSpPr/>
          <p:nvPr/>
        </p:nvSpPr>
        <p:spPr>
          <a:xfrm rot="20230126" flipH="1">
            <a:off x="5788630" y="-3922950"/>
            <a:ext cx="14134425" cy="21485701"/>
          </a:xfrm>
          <a:prstGeom prst="parallelogram">
            <a:avLst/>
          </a:pr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15040" y="5265628"/>
            <a:ext cx="103036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Administration</a:t>
            </a:r>
          </a:p>
          <a:p>
            <a:pPr algn="ctr"/>
            <a:r>
              <a:rPr lang="en-US" sz="5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SUC Levelling</a:t>
            </a:r>
            <a:r>
              <a:rPr lang="en-US" sz="5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en-US" sz="5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2016-17; 2017-18; 2018-19</a:t>
            </a:r>
            <a:endParaRPr lang="en-US" sz="5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57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266" y="56635"/>
            <a:ext cx="10762883" cy="1569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598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</a:t>
            </a:r>
            <a:endParaRPr lang="en-PH" sz="9598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75999" y="454617"/>
            <a:ext cx="116840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 Levelling 2016 -2019</a:t>
            </a:r>
            <a:endParaRPr lang="en-PH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958031" y="145033"/>
            <a:ext cx="0" cy="1480942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675964" y="2534839"/>
            <a:ext cx="21025723" cy="1146177"/>
          </a:xfrm>
          <a:prstGeom prst="rect">
            <a:avLst/>
          </a:prstGeom>
        </p:spPr>
        <p:txBody>
          <a:bodyPr/>
          <a:lstStyle>
            <a:lvl1pPr algn="l" defTabSz="18283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7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Key Results Areas (KRAs)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75963" y="4045626"/>
            <a:ext cx="22215667" cy="4887359"/>
          </a:xfrm>
          <a:prstGeom prst="rect">
            <a:avLst/>
          </a:prstGeom>
        </p:spPr>
        <p:txBody>
          <a:bodyPr/>
          <a:lstStyle>
            <a:lvl1pPr marL="457086" indent="-457086" algn="l" defTabSz="1828343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2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5429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99600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3771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7943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114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286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4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KRA 1: Quality and Relevance of Instruction  </a:t>
            </a:r>
            <a:r>
              <a:rPr lang="en-US" sz="5000" dirty="0" smtClean="0">
                <a:solidFill>
                  <a:srgbClr val="FF0000"/>
                </a:solidFill>
              </a:rPr>
              <a:t>(II = 5; III = 8; IV=11; V=14)</a:t>
            </a:r>
          </a:p>
          <a:p>
            <a:pPr marL="0" indent="0">
              <a:buNone/>
            </a:pPr>
            <a:r>
              <a:rPr lang="en-US" dirty="0" smtClean="0"/>
              <a:t>KRA 2: Research Capability and Output </a:t>
            </a:r>
            <a:r>
              <a:rPr lang="en-US" sz="5000" dirty="0" smtClean="0">
                <a:solidFill>
                  <a:srgbClr val="FF0000"/>
                </a:solidFill>
              </a:rPr>
              <a:t>(II = 4; III = 7; IV=10; V=13)</a:t>
            </a:r>
          </a:p>
          <a:p>
            <a:pPr marL="0" indent="0">
              <a:buNone/>
            </a:pPr>
            <a:r>
              <a:rPr lang="en-US" dirty="0" smtClean="0"/>
              <a:t>KRA 3: Services to the Community</a:t>
            </a:r>
          </a:p>
          <a:p>
            <a:pPr marL="0" indent="0">
              <a:buNone/>
            </a:pPr>
            <a:r>
              <a:rPr lang="en-US" dirty="0" smtClean="0"/>
              <a:t>KRA 4: Management of Resources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Note: Level II = 15; Level III = 24; Level IV = 33; Level V=42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60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266" y="56635"/>
            <a:ext cx="10762883" cy="1569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598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</a:t>
            </a:r>
            <a:endParaRPr lang="en-PH" sz="9598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75999" y="454617"/>
            <a:ext cx="116840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 Levelling 2016 - 2019</a:t>
            </a:r>
            <a:endParaRPr lang="en-PH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958031" y="145033"/>
            <a:ext cx="0" cy="1480942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426909" y="2307266"/>
            <a:ext cx="21025723" cy="1146177"/>
          </a:xfrm>
          <a:prstGeom prst="rect">
            <a:avLst/>
          </a:prstGeom>
        </p:spPr>
        <p:txBody>
          <a:bodyPr/>
          <a:lstStyle>
            <a:lvl1pPr algn="l" defTabSz="18283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7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Needs Improvement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26909" y="4134734"/>
            <a:ext cx="21016870" cy="2359401"/>
          </a:xfrm>
          <a:prstGeom prst="rect">
            <a:avLst/>
          </a:prstGeom>
        </p:spPr>
        <p:txBody>
          <a:bodyPr/>
          <a:lstStyle>
            <a:lvl1pPr marL="457086" indent="-457086" algn="l" defTabSz="1828343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2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5429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99600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3771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7943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114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286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4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5600" dirty="0" smtClean="0"/>
              <a:t> In-country Mobility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600" dirty="0" smtClean="0"/>
              <a:t> Number of COE/COD/NUCAF/PIAF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600" dirty="0" smtClean="0"/>
              <a:t> Research Centers vs Researchers to </a:t>
            </a:r>
            <a:r>
              <a:rPr lang="en-US" sz="5600" dirty="0" err="1" smtClean="0"/>
              <a:t>Plantilla</a:t>
            </a:r>
            <a:r>
              <a:rPr lang="en-US" sz="5600" dirty="0" smtClean="0"/>
              <a:t> Positions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600" dirty="0"/>
              <a:t> </a:t>
            </a:r>
            <a:r>
              <a:rPr lang="en-US" sz="5600" dirty="0" smtClean="0"/>
              <a:t>Research Published and Presentations (exclusion of in-house)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600" dirty="0" smtClean="0"/>
              <a:t> Citations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600" dirty="0" smtClean="0"/>
              <a:t> Inventions (Patent vs Utility Model; utilization and commercialization)</a:t>
            </a:r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r>
              <a:rPr lang="en-US" sz="5600" dirty="0" smtClean="0">
                <a:solidFill>
                  <a:srgbClr val="FF0000"/>
                </a:solidFill>
              </a:rPr>
              <a:t>Note: Supporting documents</a:t>
            </a:r>
            <a:endParaRPr lang="en-US" sz="5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5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1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266" y="56635"/>
            <a:ext cx="10762883" cy="1569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598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</a:t>
            </a:r>
            <a:endParaRPr lang="en-PH" sz="9598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75999" y="454617"/>
            <a:ext cx="116840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 Levelling 2016 - 2019</a:t>
            </a:r>
            <a:endParaRPr lang="en-PH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958031" y="145033"/>
            <a:ext cx="0" cy="1480942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418056" y="2074157"/>
            <a:ext cx="21025723" cy="1146177"/>
          </a:xfrm>
          <a:prstGeom prst="rect">
            <a:avLst/>
          </a:prstGeom>
        </p:spPr>
        <p:txBody>
          <a:bodyPr/>
          <a:lstStyle>
            <a:lvl1pPr algn="l" defTabSz="18283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7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Needs Improvement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26909" y="3220334"/>
            <a:ext cx="22558506" cy="6627051"/>
          </a:xfrm>
          <a:prstGeom prst="rect">
            <a:avLst/>
          </a:prstGeom>
        </p:spPr>
        <p:txBody>
          <a:bodyPr/>
          <a:lstStyle>
            <a:lvl1pPr marL="457086" indent="-457086" algn="l" defTabSz="1828343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2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5429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99600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3771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7943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114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286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4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5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5000" dirty="0"/>
              <a:t> </a:t>
            </a:r>
            <a:r>
              <a:rPr lang="en-US" sz="5600" dirty="0" smtClean="0"/>
              <a:t>Linkages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600" dirty="0"/>
              <a:t> </a:t>
            </a:r>
            <a:r>
              <a:rPr lang="en-US" sz="5600" dirty="0" smtClean="0"/>
              <a:t>Adopters and Viable Demonstration Projects (Financial documentations)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600" dirty="0"/>
              <a:t> </a:t>
            </a:r>
            <a:r>
              <a:rPr lang="en-US" sz="5600" dirty="0" smtClean="0"/>
              <a:t>Faculty Staff Development and International Trainings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600" dirty="0"/>
              <a:t> </a:t>
            </a:r>
            <a:r>
              <a:rPr lang="en-US" sz="5600" dirty="0" smtClean="0"/>
              <a:t>Recognition and Awards</a:t>
            </a:r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r>
              <a:rPr lang="en-US" sz="5600" dirty="0" smtClean="0">
                <a:solidFill>
                  <a:srgbClr val="FF0000"/>
                </a:solidFill>
              </a:rPr>
              <a:t>Note: Supporting documents</a:t>
            </a:r>
            <a:endParaRPr lang="en-US" sz="560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5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98000">
              <a:schemeClr val="accent4">
                <a:lumMod val="60000"/>
                <a:lumOff val="4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C48FCF8-25E9-4F94-BC2B-FA1B572C1FF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0" t="24316" r="5244" b="10792"/>
          <a:stretch/>
        </p:blipFill>
        <p:spPr>
          <a:xfrm>
            <a:off x="-152400" y="-76200"/>
            <a:ext cx="24650700" cy="1379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Parallelogram 8"/>
          <p:cNvSpPr/>
          <p:nvPr/>
        </p:nvSpPr>
        <p:spPr>
          <a:xfrm rot="20230126" flipH="1">
            <a:off x="5788630" y="-3922950"/>
            <a:ext cx="14134425" cy="21485701"/>
          </a:xfrm>
          <a:prstGeom prst="parallelogram">
            <a:avLst/>
          </a:pr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15040" y="5265628"/>
            <a:ext cx="103036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Administration</a:t>
            </a:r>
          </a:p>
          <a:p>
            <a:pPr algn="ctr"/>
            <a:r>
              <a:rPr lang="en-US" sz="5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PBB Compliance </a:t>
            </a:r>
          </a:p>
          <a:p>
            <a:pPr algn="ctr"/>
            <a:endParaRPr lang="en-US" sz="5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3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266" y="56635"/>
            <a:ext cx="10762883" cy="1569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598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</a:t>
            </a:r>
            <a:endParaRPr lang="en-PH" sz="9598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75999" y="454617"/>
            <a:ext cx="116840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PBB Compliance</a:t>
            </a:r>
            <a:endParaRPr lang="en-PH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958031" y="145033"/>
            <a:ext cx="0" cy="1480942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675964" y="2179665"/>
            <a:ext cx="21025723" cy="1146177"/>
          </a:xfrm>
          <a:prstGeom prst="rect">
            <a:avLst/>
          </a:prstGeom>
        </p:spPr>
        <p:txBody>
          <a:bodyPr/>
          <a:lstStyle>
            <a:lvl1pPr algn="l" defTabSz="18283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7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Needs Improvement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75964" y="3824894"/>
            <a:ext cx="21702620" cy="4110823"/>
          </a:xfrm>
          <a:prstGeom prst="rect">
            <a:avLst/>
          </a:prstGeom>
        </p:spPr>
        <p:txBody>
          <a:bodyPr/>
          <a:lstStyle>
            <a:lvl1pPr marL="457086" indent="-457086" algn="l" defTabSz="1828343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2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5429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99600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3771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7943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114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286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4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5000" dirty="0" smtClean="0"/>
              <a:t> Transparency Seal (posting of signed documents in the website)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5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5000" dirty="0" smtClean="0"/>
              <a:t> ISO QMS Certification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5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5000" dirty="0"/>
              <a:t> </a:t>
            </a:r>
            <a:r>
              <a:rPr lang="en-US" sz="5000" dirty="0" smtClean="0"/>
              <a:t>COA Requirements and Compliance</a:t>
            </a:r>
          </a:p>
          <a:p>
            <a:pPr marL="0" indent="0">
              <a:buNone/>
            </a:pPr>
            <a:endParaRPr lang="en-US" sz="5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5000" dirty="0"/>
              <a:t> </a:t>
            </a:r>
            <a:r>
              <a:rPr lang="en-US" sz="5000" dirty="0" smtClean="0"/>
              <a:t>Anti-Red Tape Requirements and Compliance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5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5000" dirty="0" smtClean="0"/>
              <a:t> Physical Accomplishments (Performance Indicators) – supporting documents</a:t>
            </a:r>
          </a:p>
          <a:p>
            <a:pPr marL="0" indent="0">
              <a:buNone/>
            </a:pPr>
            <a:endParaRPr lang="en-US" sz="5000" dirty="0" smtClean="0"/>
          </a:p>
          <a:p>
            <a:pPr marL="0" indent="0">
              <a:buNone/>
            </a:pPr>
            <a:endParaRPr lang="en-US" sz="5000" dirty="0"/>
          </a:p>
          <a:p>
            <a:pPr marL="0" indent="0">
              <a:buNone/>
            </a:pPr>
            <a:endParaRPr lang="en-US" sz="5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0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98000">
              <a:schemeClr val="accent4">
                <a:lumMod val="60000"/>
                <a:lumOff val="4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C48FCF8-25E9-4F94-BC2B-FA1B572C1FF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0" t="24316" r="5244" b="10792"/>
          <a:stretch/>
        </p:blipFill>
        <p:spPr>
          <a:xfrm>
            <a:off x="-152400" y="-76200"/>
            <a:ext cx="24650700" cy="1379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Parallelogram 8"/>
          <p:cNvSpPr/>
          <p:nvPr/>
        </p:nvSpPr>
        <p:spPr>
          <a:xfrm rot="20230126" flipH="1">
            <a:off x="5788630" y="-3922950"/>
            <a:ext cx="14134425" cy="21485701"/>
          </a:xfrm>
          <a:prstGeom prst="parallelogram">
            <a:avLst/>
          </a:pr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15040" y="5265628"/>
            <a:ext cx="103036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Administration</a:t>
            </a:r>
          </a:p>
          <a:p>
            <a:pPr algn="ctr"/>
            <a:r>
              <a:rPr lang="en-US" sz="5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CHED CHECKS</a:t>
            </a:r>
            <a:r>
              <a:rPr lang="en-US" sz="5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Compliance </a:t>
            </a:r>
          </a:p>
          <a:p>
            <a:pPr algn="ctr"/>
            <a:endParaRPr lang="en-US" sz="5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12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266" y="56635"/>
            <a:ext cx="10762883" cy="1569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598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</a:t>
            </a:r>
            <a:endParaRPr lang="en-PH" sz="9598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75999" y="454617"/>
            <a:ext cx="116840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CHED Checks Compliance</a:t>
            </a:r>
            <a:endParaRPr lang="en-PH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958031" y="145033"/>
            <a:ext cx="0" cy="1480942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675964" y="2534839"/>
            <a:ext cx="21025723" cy="1146177"/>
          </a:xfrm>
          <a:prstGeom prst="rect">
            <a:avLst/>
          </a:prstGeom>
        </p:spPr>
        <p:txBody>
          <a:bodyPr/>
          <a:lstStyle>
            <a:lvl1pPr algn="l" defTabSz="18283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7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Needs Improvement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75964" y="4189116"/>
            <a:ext cx="21702620" cy="4110823"/>
          </a:xfrm>
          <a:prstGeom prst="rect">
            <a:avLst/>
          </a:prstGeom>
        </p:spPr>
        <p:txBody>
          <a:bodyPr/>
          <a:lstStyle>
            <a:lvl1pPr marL="457086" indent="-457086" algn="l" defTabSz="1828343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2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5429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99600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3771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7943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114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286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4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5000" dirty="0" smtClean="0"/>
              <a:t> Encoding and Posting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5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5000" dirty="0" smtClean="0"/>
              <a:t> Validation and Approval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5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5000" dirty="0"/>
              <a:t> </a:t>
            </a:r>
            <a:r>
              <a:rPr lang="en-US" sz="5000" dirty="0" smtClean="0"/>
              <a:t>Record Keeping and Administration</a:t>
            </a:r>
          </a:p>
          <a:p>
            <a:pPr marL="0" indent="0">
              <a:buNone/>
            </a:pPr>
            <a:endParaRPr lang="en-US" sz="5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5000" dirty="0"/>
              <a:t> </a:t>
            </a:r>
            <a:r>
              <a:rPr lang="en-US" sz="5000" dirty="0" smtClean="0"/>
              <a:t>Coordination and communication (deadline)</a:t>
            </a:r>
          </a:p>
          <a:p>
            <a:pPr marL="0" indent="0">
              <a:buNone/>
            </a:pPr>
            <a:endParaRPr lang="en-US" sz="5000" dirty="0"/>
          </a:p>
          <a:p>
            <a:pPr marL="0" indent="0">
              <a:buNone/>
            </a:pPr>
            <a:endParaRPr lang="en-US" sz="5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6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9">
      <a:dk1>
        <a:srgbClr val="31373B"/>
      </a:dk1>
      <a:lt1>
        <a:sysClr val="window" lastClr="FFFFFF"/>
      </a:lt1>
      <a:dk2>
        <a:srgbClr val="444955"/>
      </a:dk2>
      <a:lt2>
        <a:srgbClr val="FFFFFF"/>
      </a:lt2>
      <a:accent1>
        <a:srgbClr val="5A3793"/>
      </a:accent1>
      <a:accent2>
        <a:srgbClr val="EC4E75"/>
      </a:accent2>
      <a:accent3>
        <a:srgbClr val="5A3793"/>
      </a:accent3>
      <a:accent4>
        <a:srgbClr val="5A3793"/>
      </a:accent4>
      <a:accent5>
        <a:srgbClr val="EC4E75"/>
      </a:accent5>
      <a:accent6>
        <a:srgbClr val="5A3793"/>
      </a:accent6>
      <a:hlink>
        <a:srgbClr val="4D4D4D"/>
      </a:hlink>
      <a:folHlink>
        <a:srgbClr val="1C1C1C"/>
      </a:folHlink>
    </a:clrScheme>
    <a:fontScheme name="Custom 5">
      <a:majorFont>
        <a:latin typeface="Raleway SemiBold"/>
        <a:ea typeface=""/>
        <a:cs typeface=""/>
      </a:majorFont>
      <a:minorFont>
        <a:latin typeface="Raleway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5627</TotalTime>
  <Words>355</Words>
  <Application>Microsoft Office PowerPoint</Application>
  <PresentationFormat>Custom</PresentationFormat>
  <Paragraphs>78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Raleway</vt:lpstr>
      <vt:lpstr>Raleway Medium</vt:lpstr>
      <vt:lpstr>Raleway SemiBold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Momen Elshamy</dc:creator>
  <cp:lastModifiedBy>user</cp:lastModifiedBy>
  <cp:revision>115</cp:revision>
  <dcterms:created xsi:type="dcterms:W3CDTF">2017-08-22T06:10:53Z</dcterms:created>
  <dcterms:modified xsi:type="dcterms:W3CDTF">2019-10-15T23:21:24Z</dcterms:modified>
</cp:coreProperties>
</file>